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4" r:id="rId5"/>
    <p:sldId id="265" r:id="rId6"/>
    <p:sldId id="266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5"/>
    <p:restoredTop sz="95352"/>
  </p:normalViewPr>
  <p:slideViewPr>
    <p:cSldViewPr snapToGrid="0">
      <p:cViewPr varScale="1">
        <p:scale>
          <a:sx n="108" d="100"/>
          <a:sy n="108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9383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47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933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63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79135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9040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53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517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883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9527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889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123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839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492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E986-8025-514E-81E7-E9E355DEC389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13311D-739D-6D40-B009-F10804AE9D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0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MUA HÀNG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2BDE05-8B25-B7CF-0B99-7C596BC4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Nhấn chọn tính năng </a:t>
            </a:r>
            <a:r>
              <a:rPr lang="en-VN" sz="2000" b="1" dirty="0"/>
              <a:t>Trợ lý AI</a:t>
            </a:r>
            <a:r>
              <a:rPr lang="en-VN" sz="2000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893082"/>
            <a:ext cx="4286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Nói rõ câu lệnh hoặc tên </a:t>
            </a:r>
            <a:r>
              <a:rPr lang="en-VN" sz="2000" b="1" i="0" u="none" strike="noStrike" dirty="0">
                <a:solidFill>
                  <a:srgbClr val="334155"/>
                </a:solidFill>
                <a:effectLst/>
              </a:rPr>
              <a:t>sản phẩm</a:t>
            </a:r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 </a:t>
            </a:r>
            <a:r>
              <a:rPr lang="en-VN" sz="2000" dirty="0">
                <a:solidFill>
                  <a:srgbClr val="334155"/>
                </a:solidFill>
              </a:rPr>
              <a:t>quý khách</a:t>
            </a:r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 đang tìm kiếm.</a:t>
            </a:r>
            <a:endParaRPr lang="en-VN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8ADD6-0A9E-5273-F177-B49A69AC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B8FCB-15B1-4826-3674-D7C1A7D17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166" y="2366855"/>
            <a:ext cx="2165826" cy="2124289"/>
          </a:xfrm>
          <a:prstGeom prst="rect">
            <a:avLst/>
          </a:prstGeom>
        </p:spPr>
      </p:pic>
      <p:sp>
        <p:nvSpPr>
          <p:cNvPr id="7" name="Connector 6">
            <a:extLst>
              <a:ext uri="{FF2B5EF4-FFF2-40B4-BE49-F238E27FC236}">
                <a16:creationId xmlns:a16="http://schemas.microsoft.com/office/drawing/2014/main" id="{9F04F041-0EBF-57AD-5B1A-45B6E6EFBF61}"/>
              </a:ext>
            </a:extLst>
          </p:cNvPr>
          <p:cNvSpPr/>
          <p:nvPr/>
        </p:nvSpPr>
        <p:spPr>
          <a:xfrm>
            <a:off x="9497517" y="5129810"/>
            <a:ext cx="388960" cy="369332"/>
          </a:xfrm>
          <a:prstGeom prst="flowChartConnector">
            <a:avLst/>
          </a:prstGeom>
          <a:noFill/>
          <a:ln w="9525" cap="flat" cmpd="sng" algn="ctr">
            <a:solidFill>
              <a:srgbClr val="FF00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60EF00-BA98-137F-A0AE-96239B8E479B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705693" y="3710499"/>
            <a:ext cx="848786" cy="1473398"/>
          </a:xfrm>
          <a:prstGeom prst="straightConnector1">
            <a:avLst/>
          </a:prstGeom>
          <a:ln>
            <a:solidFill>
              <a:srgbClr val="FF002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195EA-D3CD-9711-7309-95B977F72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5DCF0A-A3B8-A806-3CF3-F9F26658910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957F48-AD07-0D10-183A-F15CBDA37E2A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F0F247-B5EF-2286-7A8C-CCEDD64753B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289B7-B736-1590-6676-FFEDA792C02A}"/>
              </a:ext>
            </a:extLst>
          </p:cNvPr>
          <p:cNvSpPr txBox="1"/>
          <p:nvPr/>
        </p:nvSpPr>
        <p:spPr>
          <a:xfrm>
            <a:off x="625604" y="2318534"/>
            <a:ext cx="4286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Hệ thống sẽ hiển thị ra danh sách các sản phẩm liên quan.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EC2D5-5B8C-9F00-85D0-F338343F6C00}"/>
              </a:ext>
            </a:extLst>
          </p:cNvPr>
          <p:cNvSpPr txBox="1"/>
          <p:nvPr/>
        </p:nvSpPr>
        <p:spPr>
          <a:xfrm>
            <a:off x="586138" y="3434692"/>
            <a:ext cx="41967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000" b="0" i="0" u="none" strike="noStrike" dirty="0">
                <a:solidFill>
                  <a:srgbClr val="334155"/>
                </a:solidFill>
                <a:effectLst/>
              </a:rPr>
              <a:t>Quý khách vui lòng chọn sản phẩm theo nhu cầu của mình rồi nhấn nút </a:t>
            </a:r>
            <a:r>
              <a:rPr lang="en-VN" sz="2000" b="1" i="0" u="none" strike="noStrike" dirty="0">
                <a:solidFill>
                  <a:srgbClr val="334155"/>
                </a:solidFill>
                <a:effectLst/>
              </a:rPr>
              <a:t>xem.</a:t>
            </a:r>
            <a:endParaRPr lang="en-VN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FAAA9-50FF-C215-0D70-D2E6A9440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659A7F-3C22-71B6-1415-E09522A4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98" y="2471446"/>
            <a:ext cx="1841500" cy="2400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986E9C-0F19-2123-D3E3-2918F65D92C8}"/>
              </a:ext>
            </a:extLst>
          </p:cNvPr>
          <p:cNvSpPr/>
          <p:nvPr/>
        </p:nvSpPr>
        <p:spPr>
          <a:xfrm>
            <a:off x="7505834" y="3000147"/>
            <a:ext cx="1654628" cy="3810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184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C7F8B-85E1-2F88-D246-0D6AC7B3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D392B3-FD1B-27C8-FA55-36C1B1B2C2D4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Thông tin sản phẩm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399411-BC52-6C58-78FD-4D9A60736F4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94CEAF-5AE4-72CF-3C4E-E751F4871BAA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035DB-EE54-D096-0A03-E2F73F3575A7}"/>
              </a:ext>
            </a:extLst>
          </p:cNvPr>
          <p:cNvSpPr txBox="1"/>
          <p:nvPr/>
        </p:nvSpPr>
        <p:spPr>
          <a:xfrm>
            <a:off x="695242" y="2950437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có thể tuỳ chọn</a:t>
            </a:r>
            <a:r>
              <a:rPr lang="en-VN" b="1" dirty="0"/>
              <a:t> số lượng sản phẩm</a:t>
            </a:r>
            <a:r>
              <a:rPr lang="en-VN" dirty="0"/>
              <a:t> và nhấn </a:t>
            </a:r>
            <a:r>
              <a:rPr lang="en-VN" b="1" dirty="0"/>
              <a:t>Thêm vào giỏ hàng.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8E5D6-FFDE-55E7-452D-63B3BD44115B}"/>
              </a:ext>
            </a:extLst>
          </p:cNvPr>
          <p:cNvSpPr txBox="1"/>
          <p:nvPr/>
        </p:nvSpPr>
        <p:spPr>
          <a:xfrm>
            <a:off x="668079" y="1937907"/>
            <a:ext cx="4234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Trang thông tin chi tiết của sản phẩm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E03FE-F60F-6F39-9084-8C2AC6581A23}"/>
              </a:ext>
            </a:extLst>
          </p:cNvPr>
          <p:cNvSpPr txBox="1"/>
          <p:nvPr/>
        </p:nvSpPr>
        <p:spPr>
          <a:xfrm>
            <a:off x="668079" y="3962967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Quý khách vui lòng nhấn vào biểu tượng giỏ hàng để kiểm tra lại đơn hàng.</a:t>
            </a:r>
            <a:endParaRPr lang="en-VN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B627B-034A-33B8-0C5C-2E8CB52B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91" y="186100"/>
            <a:ext cx="3016656" cy="6175003"/>
          </a:xfrm>
          <a:prstGeom prst="rect">
            <a:avLst/>
          </a:prstGeom>
        </p:spPr>
      </p:pic>
      <p:sp>
        <p:nvSpPr>
          <p:cNvPr id="13" name="Connector 12">
            <a:extLst>
              <a:ext uri="{FF2B5EF4-FFF2-40B4-BE49-F238E27FC236}">
                <a16:creationId xmlns:a16="http://schemas.microsoft.com/office/drawing/2014/main" id="{41A7BB6E-3632-B7D1-5F0E-7493283E604E}"/>
              </a:ext>
            </a:extLst>
          </p:cNvPr>
          <p:cNvSpPr/>
          <p:nvPr/>
        </p:nvSpPr>
        <p:spPr>
          <a:xfrm>
            <a:off x="9422010" y="3778300"/>
            <a:ext cx="415937" cy="369333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F3CA9C-2DC1-71E7-5DD0-8FDB9C533F4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629979" y="3489820"/>
            <a:ext cx="214802" cy="28848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07A479-AE97-E769-7C4D-878E4E9F6137}"/>
              </a:ext>
            </a:extLst>
          </p:cNvPr>
          <p:cNvSpPr txBox="1"/>
          <p:nvPr/>
        </p:nvSpPr>
        <p:spPr>
          <a:xfrm>
            <a:off x="9629978" y="3169907"/>
            <a:ext cx="982139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VN" sz="1400" dirty="0">
                <a:solidFill>
                  <a:srgbClr val="FF0000"/>
                </a:solidFill>
              </a:rPr>
              <a:t>GIỎ HÀNG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27CBF6-9693-1A97-CE19-369FBE9DD8A0}"/>
              </a:ext>
            </a:extLst>
          </p:cNvPr>
          <p:cNvSpPr/>
          <p:nvPr/>
        </p:nvSpPr>
        <p:spPr>
          <a:xfrm>
            <a:off x="9068499" y="5561901"/>
            <a:ext cx="769448" cy="41944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692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DB607-4678-6574-ECC2-81A668A0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EF4193-DE1F-CC41-5B9A-5AD74F560E5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4: Kiểm tra giỏ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EAFE87-8C20-85C2-A487-D34058445E17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67DF08-8D89-A9B7-960F-A3E91A4FEF90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D9293-29C9-A406-A5F9-3CC1A7A37151}"/>
              </a:ext>
            </a:extLst>
          </p:cNvPr>
          <p:cNvSpPr txBox="1"/>
          <p:nvPr/>
        </p:nvSpPr>
        <p:spPr>
          <a:xfrm>
            <a:off x="666100" y="2565027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Quý khách có thể sử dụng chức năng </a:t>
            </a:r>
            <a:r>
              <a:rPr lang="en-VN" sz="2000" b="1" dirty="0"/>
              <a:t>Trợ lý AI </a:t>
            </a:r>
            <a:r>
              <a:rPr lang="en-VN" sz="2000" dirty="0"/>
              <a:t>để </a:t>
            </a:r>
            <a:r>
              <a:rPr lang="en-VN" sz="2000" b="1" dirty="0"/>
              <a:t>thanh toán</a:t>
            </a:r>
            <a:r>
              <a:rPr lang="en-VN" sz="20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32790-94A7-D8D8-3562-01C88F7F88AB}"/>
              </a:ext>
            </a:extLst>
          </p:cNvPr>
          <p:cNvSpPr txBox="1"/>
          <p:nvPr/>
        </p:nvSpPr>
        <p:spPr>
          <a:xfrm>
            <a:off x="666100" y="3631604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Hệ thống sẽ tự động chuyển đến trang thanh toán.</a:t>
            </a:r>
            <a:endParaRPr lang="en-VN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7E7EF0-BFA7-0A10-270E-8C2C4E1D4905}"/>
              </a:ext>
            </a:extLst>
          </p:cNvPr>
          <p:cNvSpPr txBox="1"/>
          <p:nvPr/>
        </p:nvSpPr>
        <p:spPr>
          <a:xfrm>
            <a:off x="666100" y="1837005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Tại trang giỏ hàng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55E1A-525D-3DC0-C274-19F3BC09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43" y="119355"/>
            <a:ext cx="3061242" cy="627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83744-1C66-F4A5-07F7-49F6A76E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15" y="2703595"/>
            <a:ext cx="1930900" cy="1856018"/>
          </a:xfrm>
          <a:prstGeom prst="rect">
            <a:avLst/>
          </a:prstGeom>
        </p:spPr>
      </p:pic>
      <p:sp>
        <p:nvSpPr>
          <p:cNvPr id="9" name="Connector 8">
            <a:extLst>
              <a:ext uri="{FF2B5EF4-FFF2-40B4-BE49-F238E27FC236}">
                <a16:creationId xmlns:a16="http://schemas.microsoft.com/office/drawing/2014/main" id="{7371A930-8929-8F38-D8A7-B651FA2B2329}"/>
              </a:ext>
            </a:extLst>
          </p:cNvPr>
          <p:cNvSpPr/>
          <p:nvPr/>
        </p:nvSpPr>
        <p:spPr>
          <a:xfrm>
            <a:off x="9389324" y="5224186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rgbClr val="FF002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AF40B3-5378-08E0-5C8B-4B1668DA365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692738" y="4108862"/>
            <a:ext cx="763667" cy="1186021"/>
          </a:xfrm>
          <a:prstGeom prst="straightConnector1">
            <a:avLst/>
          </a:prstGeom>
          <a:ln>
            <a:solidFill>
              <a:srgbClr val="FF0029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1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5: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Thanh toán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8" y="3015513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Địa chỉ, Họ tên, Email, Số điện thoại, Ghi chú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8" y="1956049"/>
            <a:ext cx="4286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Tại trang thanh toán, Quý khách vui lòng điền thông tin liên hệ vào các mục: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79885-3CEC-96ED-58AA-6A3ACE1EC7A3}"/>
              </a:ext>
            </a:extLst>
          </p:cNvPr>
          <p:cNvSpPr txBox="1"/>
          <p:nvPr/>
        </p:nvSpPr>
        <p:spPr>
          <a:xfrm>
            <a:off x="614714" y="378554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Ngoài ra Quý khách còn có thể áp dụng </a:t>
            </a:r>
            <a:r>
              <a:rPr lang="en-VN" b="1" dirty="0">
                <a:solidFill>
                  <a:srgbClr val="334155"/>
                </a:solidFill>
              </a:rPr>
              <a:t>Mã giảm giá</a:t>
            </a:r>
            <a:r>
              <a:rPr lang="en-VN" dirty="0">
                <a:solidFill>
                  <a:srgbClr val="334155"/>
                </a:solidFill>
              </a:rPr>
              <a:t> (nếu có).</a:t>
            </a: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C0F7D-D41A-232A-AC97-10D2AB02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9" y="819052"/>
            <a:ext cx="5904253" cy="49158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7E54C4-C0CA-2CC3-EECB-52165F12E6D9}"/>
              </a:ext>
            </a:extLst>
          </p:cNvPr>
          <p:cNvSpPr txBox="1"/>
          <p:nvPr/>
        </p:nvSpPr>
        <p:spPr>
          <a:xfrm>
            <a:off x="614714" y="4555573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i="1" dirty="0">
                <a:solidFill>
                  <a:srgbClr val="334155"/>
                </a:solidFill>
              </a:rPr>
              <a:t>Lưu ý: Quý khách vui lòng kiểm tra kỹ lại thông tin.</a:t>
            </a:r>
            <a:endParaRPr lang="en-VN" i="1" dirty="0"/>
          </a:p>
        </p:txBody>
      </p:sp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2A491-812C-275C-EA66-4FB14DE0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46310B-09B2-C307-F2CC-D7752C974F6F}"/>
              </a:ext>
            </a:extLst>
          </p:cNvPr>
          <p:cNvSpPr txBox="1"/>
          <p:nvPr/>
        </p:nvSpPr>
        <p:spPr>
          <a:xfrm>
            <a:off x="718457" y="588220"/>
            <a:ext cx="10761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6: Chọn phương thức thanh toán và hình thức nhận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85EC3B-B94F-8E1E-8D11-D87095DE6D64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FD78D7-88E3-B79B-A502-A0C1F8B51897}"/>
              </a:ext>
            </a:extLst>
          </p:cNvPr>
          <p:cNvSpPr txBox="1"/>
          <p:nvPr/>
        </p:nvSpPr>
        <p:spPr>
          <a:xfrm>
            <a:off x="614714" y="2149127"/>
            <a:ext cx="4477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mục </a:t>
            </a:r>
            <a:r>
              <a:rPr lang="en-VN" b="1" dirty="0"/>
              <a:t>Phương thức thanh toán</a:t>
            </a:r>
            <a:r>
              <a:rPr lang="en-VN" dirty="0"/>
              <a:t>, Q</a:t>
            </a:r>
            <a:r>
              <a:rPr lang="en-US" dirty="0"/>
              <a:t>u</a:t>
            </a:r>
            <a:r>
              <a:rPr lang="en-VN" dirty="0"/>
              <a:t>ý khách có thể lựa chọn một trong hai hình thức thanh toán: </a:t>
            </a:r>
            <a:r>
              <a:rPr lang="en-VN" b="1" dirty="0"/>
              <a:t>Ví tiền mặt</a:t>
            </a:r>
            <a:r>
              <a:rPr lang="en-VN" dirty="0"/>
              <a:t> hoặc </a:t>
            </a:r>
            <a:r>
              <a:rPr lang="en-VN" b="1" dirty="0"/>
              <a:t>Chuyển khoản qua VIETQR</a:t>
            </a:r>
            <a:r>
              <a:rPr lang="en-VN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8056C-AFC6-83C7-F7E9-E5F51D09FC66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6535C-F689-4505-1810-2ED69703528F}"/>
              </a:ext>
            </a:extLst>
          </p:cNvPr>
          <p:cNvSpPr txBox="1"/>
          <p:nvPr/>
        </p:nvSpPr>
        <p:spPr>
          <a:xfrm>
            <a:off x="614714" y="3771900"/>
            <a:ext cx="4477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Tại mục </a:t>
            </a:r>
            <a:r>
              <a:rPr lang="en-VN" b="1" dirty="0">
                <a:solidFill>
                  <a:srgbClr val="334155"/>
                </a:solidFill>
              </a:rPr>
              <a:t>Hình thức nhận hàng</a:t>
            </a:r>
            <a:r>
              <a:rPr lang="en-VN" dirty="0">
                <a:solidFill>
                  <a:srgbClr val="334155"/>
                </a:solidFill>
              </a:rPr>
              <a:t>, Quý khách vui lòng lựa chọn </a:t>
            </a:r>
            <a:r>
              <a:rPr lang="en-VN" b="1" dirty="0">
                <a:solidFill>
                  <a:srgbClr val="334155"/>
                </a:solidFill>
              </a:rPr>
              <a:t>đơn vị vận chuyển</a:t>
            </a:r>
            <a:r>
              <a:rPr lang="en-VN" dirty="0">
                <a:solidFill>
                  <a:srgbClr val="334155"/>
                </a:solidFill>
              </a:rPr>
              <a:t> phù hợp với nhu cầu của mình.</a:t>
            </a: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29EC8-3A9F-DBA8-1772-6F66C6A0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25" y="1357755"/>
            <a:ext cx="6261275" cy="43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9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7DFA1-359D-CD7B-8F00-59CA18728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3D75AE-9F17-DB83-F093-CA8B0BDF9E05}"/>
              </a:ext>
            </a:extLst>
          </p:cNvPr>
          <p:cNvSpPr txBox="1"/>
          <p:nvPr/>
        </p:nvSpPr>
        <p:spPr>
          <a:xfrm>
            <a:off x="718458" y="588220"/>
            <a:ext cx="504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7: Hoàn tất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thanh toán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ECC95-52D8-6111-E020-2FBCDE63F00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D0DB93-4B95-F34D-D279-0E8C6A3528A5}"/>
              </a:ext>
            </a:extLst>
          </p:cNvPr>
          <p:cNvSpPr txBox="1"/>
          <p:nvPr/>
        </p:nvSpPr>
        <p:spPr>
          <a:xfrm>
            <a:off x="614713" y="2149127"/>
            <a:ext cx="537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Quý khách vui lòng kiểm tra lại </a:t>
            </a:r>
            <a:r>
              <a:rPr lang="en-VN" sz="2400" b="1" dirty="0">
                <a:solidFill>
                  <a:srgbClr val="334155"/>
                </a:solidFill>
              </a:rPr>
              <a:t>thông tin đơn hàng</a:t>
            </a:r>
            <a:r>
              <a:rPr lang="en-VN" sz="2400" dirty="0">
                <a:solidFill>
                  <a:srgbClr val="334155"/>
                </a:solidFill>
              </a:rPr>
              <a:t> và </a:t>
            </a:r>
            <a:r>
              <a:rPr lang="en-VN" sz="2400" b="1" dirty="0">
                <a:solidFill>
                  <a:srgbClr val="334155"/>
                </a:solidFill>
              </a:rPr>
              <a:t>tổng thanh toán.</a:t>
            </a:r>
            <a:endParaRPr lang="en-VN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28849-23C0-FAD4-6DBC-66FA890B55A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9A22B-163C-20C5-6477-ABC3B20BED27}"/>
              </a:ext>
            </a:extLst>
          </p:cNvPr>
          <p:cNvSpPr txBox="1"/>
          <p:nvPr/>
        </p:nvSpPr>
        <p:spPr>
          <a:xfrm>
            <a:off x="614714" y="3771900"/>
            <a:ext cx="5379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334155"/>
                </a:solidFill>
              </a:rPr>
              <a:t>Chọn mục </a:t>
            </a:r>
            <a:r>
              <a:rPr lang="en-VN" sz="2400" b="1" dirty="0">
                <a:solidFill>
                  <a:srgbClr val="334155"/>
                </a:solidFill>
              </a:rPr>
              <a:t>hoàn tất thanh toán</a:t>
            </a:r>
            <a:r>
              <a:rPr lang="en-VN" sz="2400" dirty="0">
                <a:solidFill>
                  <a:srgbClr val="334155"/>
                </a:solidFill>
              </a:rPr>
              <a:t> sẽ hoàn thành quá trình mua hàng.</a:t>
            </a:r>
            <a:endParaRPr lang="en-V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F4EF1-2ADA-1AAF-9297-C67A365C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15" y="509153"/>
            <a:ext cx="3436691" cy="5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12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42</TotalTime>
  <Words>436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3</cp:revision>
  <dcterms:created xsi:type="dcterms:W3CDTF">2026-07-02T09:42:37Z</dcterms:created>
  <dcterms:modified xsi:type="dcterms:W3CDTF">2026-07-12T18:10:48Z</dcterms:modified>
</cp:coreProperties>
</file>